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61"/>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462" r:id="rId19"/>
    <p:sldId id="274" r:id="rId20"/>
    <p:sldId id="386" r:id="rId21"/>
    <p:sldId id="385" r:id="rId22"/>
    <p:sldId id="387" r:id="rId23"/>
    <p:sldId id="426" r:id="rId24"/>
    <p:sldId id="305" r:id="rId25"/>
    <p:sldId id="281" r:id="rId26"/>
    <p:sldId id="419" r:id="rId27"/>
    <p:sldId id="388" r:id="rId28"/>
    <p:sldId id="420" r:id="rId29"/>
    <p:sldId id="389" r:id="rId30"/>
    <p:sldId id="390" r:id="rId31"/>
    <p:sldId id="391" r:id="rId32"/>
    <p:sldId id="392" r:id="rId33"/>
    <p:sldId id="394" r:id="rId34"/>
    <p:sldId id="395" r:id="rId35"/>
    <p:sldId id="397" r:id="rId36"/>
    <p:sldId id="393" r:id="rId37"/>
    <p:sldId id="428" r:id="rId38"/>
    <p:sldId id="396" r:id="rId39"/>
    <p:sldId id="429" r:id="rId40"/>
    <p:sldId id="398" r:id="rId41"/>
    <p:sldId id="430" r:id="rId42"/>
    <p:sldId id="431" r:id="rId43"/>
    <p:sldId id="286" r:id="rId44"/>
    <p:sldId id="399" r:id="rId45"/>
    <p:sldId id="296" r:id="rId46"/>
    <p:sldId id="401" r:id="rId47"/>
    <p:sldId id="405" r:id="rId48"/>
    <p:sldId id="406" r:id="rId49"/>
    <p:sldId id="407" r:id="rId50"/>
    <p:sldId id="403" r:id="rId51"/>
    <p:sldId id="412" r:id="rId52"/>
    <p:sldId id="432" r:id="rId53"/>
    <p:sldId id="458" r:id="rId54"/>
    <p:sldId id="400" r:id="rId55"/>
    <p:sldId id="410" r:id="rId56"/>
    <p:sldId id="411" r:id="rId57"/>
    <p:sldId id="314" r:id="rId58"/>
    <p:sldId id="421" r:id="rId59"/>
    <p:sldId id="413" r:id="rId60"/>
    <p:sldId id="422" r:id="rId61"/>
    <p:sldId id="414" r:id="rId62"/>
    <p:sldId id="415" r:id="rId63"/>
    <p:sldId id="423" r:id="rId64"/>
    <p:sldId id="416" r:id="rId65"/>
    <p:sldId id="417" r:id="rId66"/>
    <p:sldId id="418" r:id="rId67"/>
    <p:sldId id="424" r:id="rId68"/>
    <p:sldId id="456" r:id="rId69"/>
    <p:sldId id="434" r:id="rId70"/>
    <p:sldId id="463" r:id="rId71"/>
    <p:sldId id="435" r:id="rId72"/>
    <p:sldId id="438" r:id="rId73"/>
    <p:sldId id="439" r:id="rId74"/>
    <p:sldId id="437" r:id="rId75"/>
    <p:sldId id="440" r:id="rId76"/>
    <p:sldId id="441" r:id="rId77"/>
    <p:sldId id="442" r:id="rId78"/>
    <p:sldId id="443" r:id="rId79"/>
    <p:sldId id="447" r:id="rId80"/>
    <p:sldId id="444" r:id="rId81"/>
    <p:sldId id="445" r:id="rId82"/>
    <p:sldId id="448" r:id="rId83"/>
    <p:sldId id="446" r:id="rId84"/>
    <p:sldId id="449" r:id="rId85"/>
    <p:sldId id="450" r:id="rId86"/>
    <p:sldId id="451" r:id="rId87"/>
    <p:sldId id="452" r:id="rId88"/>
    <p:sldId id="453" r:id="rId89"/>
    <p:sldId id="454" r:id="rId90"/>
    <p:sldId id="457" r:id="rId91"/>
    <p:sldId id="455" r:id="rId92"/>
    <p:sldId id="490" r:id="rId93"/>
    <p:sldId id="491" r:id="rId94"/>
    <p:sldId id="493" r:id="rId95"/>
    <p:sldId id="515" r:id="rId96"/>
    <p:sldId id="499" r:id="rId97"/>
    <p:sldId id="500" r:id="rId98"/>
    <p:sldId id="501" r:id="rId99"/>
    <p:sldId id="516" r:id="rId100"/>
    <p:sldId id="517" r:id="rId101"/>
    <p:sldId id="518" r:id="rId102"/>
    <p:sldId id="519" r:id="rId103"/>
    <p:sldId id="520" r:id="rId104"/>
    <p:sldId id="521" r:id="rId105"/>
    <p:sldId id="522" r:id="rId106"/>
    <p:sldId id="523" r:id="rId107"/>
    <p:sldId id="524" r:id="rId108"/>
    <p:sldId id="526" r:id="rId109"/>
    <p:sldId id="478" r:id="rId110"/>
    <p:sldId id="528" r:id="rId111"/>
    <p:sldId id="525" r:id="rId112"/>
    <p:sldId id="527" r:id="rId113"/>
    <p:sldId id="529" r:id="rId114"/>
    <p:sldId id="530" r:id="rId115"/>
    <p:sldId id="531" r:id="rId116"/>
    <p:sldId id="532" r:id="rId117"/>
    <p:sldId id="533" r:id="rId118"/>
    <p:sldId id="534" r:id="rId119"/>
    <p:sldId id="535" r:id="rId120"/>
    <p:sldId id="536" r:id="rId121"/>
    <p:sldId id="537" r:id="rId122"/>
    <p:sldId id="540" r:id="rId123"/>
    <p:sldId id="538" r:id="rId124"/>
    <p:sldId id="539" r:id="rId125"/>
    <p:sldId id="541" r:id="rId126"/>
    <p:sldId id="542" r:id="rId127"/>
    <p:sldId id="308" r:id="rId128"/>
    <p:sldId id="486" r:id="rId129"/>
    <p:sldId id="487" r:id="rId130"/>
    <p:sldId id="488" r:id="rId131"/>
    <p:sldId id="309" r:id="rId132"/>
    <p:sldId id="375" r:id="rId133"/>
    <p:sldId id="363" r:id="rId134"/>
    <p:sldId id="364" r:id="rId135"/>
    <p:sldId id="311" r:id="rId136"/>
    <p:sldId id="310" r:id="rId137"/>
    <p:sldId id="329" r:id="rId138"/>
    <p:sldId id="489" r:id="rId139"/>
    <p:sldId id="459" r:id="rId140"/>
    <p:sldId id="460" r:id="rId141"/>
    <p:sldId id="461" r:id="rId142"/>
    <p:sldId id="464" r:id="rId143"/>
    <p:sldId id="465" r:id="rId144"/>
    <p:sldId id="466" r:id="rId145"/>
    <p:sldId id="467" r:id="rId146"/>
    <p:sldId id="468" r:id="rId147"/>
    <p:sldId id="469" r:id="rId148"/>
    <p:sldId id="470" r:id="rId149"/>
    <p:sldId id="472" r:id="rId150"/>
    <p:sldId id="473" r:id="rId151"/>
    <p:sldId id="474" r:id="rId152"/>
    <p:sldId id="475" r:id="rId153"/>
    <p:sldId id="476" r:id="rId154"/>
    <p:sldId id="477" r:id="rId155"/>
    <p:sldId id="479" r:id="rId156"/>
    <p:sldId id="480" r:id="rId157"/>
    <p:sldId id="481" r:id="rId158"/>
    <p:sldId id="482" r:id="rId159"/>
    <p:sldId id="483" r:id="rId1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F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111" d="100"/>
          <a:sy n="111" d="100"/>
        </p:scale>
        <p:origin x="516"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2020/10/23</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30368001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37490832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135</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136</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140</a:t>
            </a:fld>
            <a:endParaRPr kumimoji="1" lang="ja-JP" altLang="en-US"/>
          </a:p>
        </p:txBody>
      </p:sp>
    </p:spTree>
    <p:extLst>
      <p:ext uri="{BB962C8B-B14F-4D97-AF65-F5344CB8AC3E}">
        <p14:creationId xmlns:p14="http://schemas.microsoft.com/office/powerpoint/2010/main" val="1592686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141</a:t>
            </a:fld>
            <a:endParaRPr kumimoji="1" lang="ja-JP" altLang="en-US"/>
          </a:p>
        </p:txBody>
      </p:sp>
    </p:spTree>
    <p:extLst>
      <p:ext uri="{BB962C8B-B14F-4D97-AF65-F5344CB8AC3E}">
        <p14:creationId xmlns:p14="http://schemas.microsoft.com/office/powerpoint/2010/main" val="22605613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142</a:t>
            </a:fld>
            <a:endParaRPr kumimoji="1" lang="ja-JP" altLang="en-US"/>
          </a:p>
        </p:txBody>
      </p:sp>
    </p:spTree>
    <p:extLst>
      <p:ext uri="{BB962C8B-B14F-4D97-AF65-F5344CB8AC3E}">
        <p14:creationId xmlns:p14="http://schemas.microsoft.com/office/powerpoint/2010/main" val="24359278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143</a:t>
            </a:fld>
            <a:endParaRPr kumimoji="1" lang="ja-JP" altLang="en-US"/>
          </a:p>
        </p:txBody>
      </p:sp>
    </p:spTree>
    <p:extLst>
      <p:ext uri="{BB962C8B-B14F-4D97-AF65-F5344CB8AC3E}">
        <p14:creationId xmlns:p14="http://schemas.microsoft.com/office/powerpoint/2010/main" val="19766880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144</a:t>
            </a:fld>
            <a:endParaRPr kumimoji="1" lang="ja-JP" altLang="en-US"/>
          </a:p>
        </p:txBody>
      </p:sp>
    </p:spTree>
    <p:extLst>
      <p:ext uri="{BB962C8B-B14F-4D97-AF65-F5344CB8AC3E}">
        <p14:creationId xmlns:p14="http://schemas.microsoft.com/office/powerpoint/2010/main" val="131787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145</a:t>
            </a:fld>
            <a:endParaRPr kumimoji="1" lang="ja-JP" altLang="en-US"/>
          </a:p>
        </p:txBody>
      </p:sp>
    </p:spTree>
    <p:extLst>
      <p:ext uri="{BB962C8B-B14F-4D97-AF65-F5344CB8AC3E}">
        <p14:creationId xmlns:p14="http://schemas.microsoft.com/office/powerpoint/2010/main" val="17286624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146</a:t>
            </a:fld>
            <a:endParaRPr kumimoji="1" lang="ja-JP" altLang="en-US"/>
          </a:p>
        </p:txBody>
      </p:sp>
    </p:spTree>
    <p:extLst>
      <p:ext uri="{BB962C8B-B14F-4D97-AF65-F5344CB8AC3E}">
        <p14:creationId xmlns:p14="http://schemas.microsoft.com/office/powerpoint/2010/main" val="37445806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147</a:t>
            </a:fld>
            <a:endParaRPr kumimoji="1" lang="ja-JP" altLang="en-US"/>
          </a:p>
        </p:txBody>
      </p:sp>
    </p:spTree>
    <p:extLst>
      <p:ext uri="{BB962C8B-B14F-4D97-AF65-F5344CB8AC3E}">
        <p14:creationId xmlns:p14="http://schemas.microsoft.com/office/powerpoint/2010/main" val="11050076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148</a:t>
            </a:fld>
            <a:endParaRPr kumimoji="1" lang="ja-JP" altLang="en-US"/>
          </a:p>
        </p:txBody>
      </p:sp>
    </p:spTree>
    <p:extLst>
      <p:ext uri="{BB962C8B-B14F-4D97-AF65-F5344CB8AC3E}">
        <p14:creationId xmlns:p14="http://schemas.microsoft.com/office/powerpoint/2010/main" val="28457043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149</a:t>
            </a:fld>
            <a:endParaRPr kumimoji="1" lang="ja-JP" altLang="en-US"/>
          </a:p>
        </p:txBody>
      </p:sp>
    </p:spTree>
    <p:extLst>
      <p:ext uri="{BB962C8B-B14F-4D97-AF65-F5344CB8AC3E}">
        <p14:creationId xmlns:p14="http://schemas.microsoft.com/office/powerpoint/2010/main" val="6357513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150</a:t>
            </a:fld>
            <a:endParaRPr kumimoji="1" lang="ja-JP" altLang="en-US"/>
          </a:p>
        </p:txBody>
      </p:sp>
    </p:spTree>
    <p:extLst>
      <p:ext uri="{BB962C8B-B14F-4D97-AF65-F5344CB8AC3E}">
        <p14:creationId xmlns:p14="http://schemas.microsoft.com/office/powerpoint/2010/main" val="15749410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151</a:t>
            </a:fld>
            <a:endParaRPr kumimoji="1" lang="ja-JP" altLang="en-US"/>
          </a:p>
        </p:txBody>
      </p:sp>
    </p:spTree>
    <p:extLst>
      <p:ext uri="{BB962C8B-B14F-4D97-AF65-F5344CB8AC3E}">
        <p14:creationId xmlns:p14="http://schemas.microsoft.com/office/powerpoint/2010/main" val="38712029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152</a:t>
            </a:fld>
            <a:endParaRPr kumimoji="1" lang="ja-JP" altLang="en-US"/>
          </a:p>
        </p:txBody>
      </p:sp>
    </p:spTree>
    <p:extLst>
      <p:ext uri="{BB962C8B-B14F-4D97-AF65-F5344CB8AC3E}">
        <p14:creationId xmlns:p14="http://schemas.microsoft.com/office/powerpoint/2010/main" val="6026034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153</a:t>
            </a:fld>
            <a:endParaRPr kumimoji="1" lang="ja-JP" altLang="en-US"/>
          </a:p>
        </p:txBody>
      </p:sp>
    </p:spTree>
    <p:extLst>
      <p:ext uri="{BB962C8B-B14F-4D97-AF65-F5344CB8AC3E}">
        <p14:creationId xmlns:p14="http://schemas.microsoft.com/office/powerpoint/2010/main" val="33827060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154</a:t>
            </a:fld>
            <a:endParaRPr kumimoji="1" lang="ja-JP" altLang="en-US"/>
          </a:p>
        </p:txBody>
      </p:sp>
    </p:spTree>
    <p:extLst>
      <p:ext uri="{BB962C8B-B14F-4D97-AF65-F5344CB8AC3E}">
        <p14:creationId xmlns:p14="http://schemas.microsoft.com/office/powerpoint/2010/main" val="137143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155</a:t>
            </a:fld>
            <a:endParaRPr kumimoji="1" lang="ja-JP" altLang="en-US"/>
          </a:p>
        </p:txBody>
      </p:sp>
    </p:spTree>
    <p:extLst>
      <p:ext uri="{BB962C8B-B14F-4D97-AF65-F5344CB8AC3E}">
        <p14:creationId xmlns:p14="http://schemas.microsoft.com/office/powerpoint/2010/main" val="10341755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156</a:t>
            </a:fld>
            <a:endParaRPr kumimoji="1" lang="ja-JP" altLang="en-US"/>
          </a:p>
        </p:txBody>
      </p:sp>
    </p:spTree>
    <p:extLst>
      <p:ext uri="{BB962C8B-B14F-4D97-AF65-F5344CB8AC3E}">
        <p14:creationId xmlns:p14="http://schemas.microsoft.com/office/powerpoint/2010/main" val="19777735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157</a:t>
            </a:fld>
            <a:endParaRPr kumimoji="1" lang="ja-JP" altLang="en-US"/>
          </a:p>
        </p:txBody>
      </p:sp>
    </p:spTree>
    <p:extLst>
      <p:ext uri="{BB962C8B-B14F-4D97-AF65-F5344CB8AC3E}">
        <p14:creationId xmlns:p14="http://schemas.microsoft.com/office/powerpoint/2010/main" val="26348816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158</a:t>
            </a:fld>
            <a:endParaRPr kumimoji="1" lang="ja-JP" altLang="en-US"/>
          </a:p>
        </p:txBody>
      </p:sp>
    </p:spTree>
    <p:extLst>
      <p:ext uri="{BB962C8B-B14F-4D97-AF65-F5344CB8AC3E}">
        <p14:creationId xmlns:p14="http://schemas.microsoft.com/office/powerpoint/2010/main" val="36452993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159</a:t>
            </a:fld>
            <a:endParaRPr kumimoji="1" lang="ja-JP" altLang="en-US"/>
          </a:p>
        </p:txBody>
      </p:sp>
    </p:spTree>
    <p:extLst>
      <p:ext uri="{BB962C8B-B14F-4D97-AF65-F5344CB8AC3E}">
        <p14:creationId xmlns:p14="http://schemas.microsoft.com/office/powerpoint/2010/main" val="2163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741079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78753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63789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54772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059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1920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13813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94099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65607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216959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4175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75563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175762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110979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14833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93790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1472869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0315349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310342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3113609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677025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35478423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723273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356788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41413901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26845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31550581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41705377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6818606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28974298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785133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275436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2726580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23773709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5025441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115</a:t>
            </a:fld>
            <a:endParaRPr kumimoji="1" lang="ja-JP" altLang="en-US"/>
          </a:p>
        </p:txBody>
      </p:sp>
    </p:spTree>
    <p:extLst>
      <p:ext uri="{BB962C8B-B14F-4D97-AF65-F5344CB8AC3E}">
        <p14:creationId xmlns:p14="http://schemas.microsoft.com/office/powerpoint/2010/main" val="35800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1041205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2170559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37794679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935864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120</a:t>
            </a:fld>
            <a:endParaRPr kumimoji="1" lang="ja-JP" altLang="en-US"/>
          </a:p>
        </p:txBody>
      </p:sp>
    </p:spTree>
    <p:extLst>
      <p:ext uri="{BB962C8B-B14F-4D97-AF65-F5344CB8AC3E}">
        <p14:creationId xmlns:p14="http://schemas.microsoft.com/office/powerpoint/2010/main" val="26808276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121</a:t>
            </a:fld>
            <a:endParaRPr kumimoji="1" lang="ja-JP" altLang="en-US"/>
          </a:p>
        </p:txBody>
      </p:sp>
    </p:spTree>
    <p:extLst>
      <p:ext uri="{BB962C8B-B14F-4D97-AF65-F5344CB8AC3E}">
        <p14:creationId xmlns:p14="http://schemas.microsoft.com/office/powerpoint/2010/main" val="17861467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1295663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28789029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125</a:t>
            </a:fld>
            <a:endParaRPr kumimoji="1" lang="ja-JP" altLang="en-US"/>
          </a:p>
        </p:txBody>
      </p:sp>
    </p:spTree>
    <p:extLst>
      <p:ext uri="{BB962C8B-B14F-4D97-AF65-F5344CB8AC3E}">
        <p14:creationId xmlns:p14="http://schemas.microsoft.com/office/powerpoint/2010/main" val="14085896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326239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2020/10/23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https://nablarch.github.io/docs/5u18/doc/application_framework/application_framework/libraries/validation/bean_validation.html"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www.amazon.co.jp/dp/4873118158"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cloud_native/containerize/index.html"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fintan.jp/?p=5952"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31.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intan.jp/?p=5952"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database/database.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libraries/database/universal_dao.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7" name="Picture 2">
            <a:extLst>
              <a:ext uri="{FF2B5EF4-FFF2-40B4-BE49-F238E27FC236}">
                <a16:creationId xmlns:a16="http://schemas.microsoft.com/office/drawing/2014/main" id="{B3131485-F425-4A04-BC29-B15B0819C7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2D55880-EFE2-4736-96CB-4884686E16C8}"/>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API</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762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AccountEntity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2" name="Rectangle 1">
            <a:extLst>
              <a:ext uri="{FF2B5EF4-FFF2-40B4-BE49-F238E27FC236}">
                <a16:creationId xmlns:a16="http://schemas.microsoft.com/office/drawing/2014/main" id="{73659DC4-57B4-4528-B680-E08B2F1650E5}"/>
              </a:ext>
            </a:extLst>
          </p:cNvPr>
          <p:cNvSpPr>
            <a:spLocks noChangeArrowheads="1"/>
          </p:cNvSpPr>
          <p:nvPr/>
        </p:nvSpPr>
        <p:spPr bwMode="auto">
          <a:xfrm>
            <a:off x="5897461" y="1759564"/>
            <a:ext cx="37498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FF041EF6-DF41-432D-A06E-F6B8B19BDCA0}"/>
              </a:ext>
            </a:extLst>
          </p:cNvPr>
          <p:cNvSpPr>
            <a:spLocks noChangeArrowheads="1"/>
          </p:cNvSpPr>
          <p:nvPr/>
        </p:nvSpPr>
        <p:spPr bwMode="auto">
          <a:xfrm>
            <a:off x="2667698" y="3192846"/>
            <a:ext cx="2533475" cy="9233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8064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2">
            <a:extLst>
              <a:ext uri="{FF2B5EF4-FFF2-40B4-BE49-F238E27FC236}">
                <a16:creationId xmlns:a16="http://schemas.microsoft.com/office/drawing/2014/main" id="{42D6CD3E-5B4C-444D-8773-4CE960E62979}"/>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811133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DAEEF76-36C7-4AE3-BF5C-0D4FDD5163D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EA890EA-D727-4C6A-BF6B-FB64915A7FA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6" name="Rectangle 2">
            <a:extLst>
              <a:ext uri="{FF2B5EF4-FFF2-40B4-BE49-F238E27FC236}">
                <a16:creationId xmlns:a16="http://schemas.microsoft.com/office/drawing/2014/main" id="{5D3F6F4B-6EF9-4755-9E60-8F63C470242D}"/>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4105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
        <p:nvSpPr>
          <p:cNvPr id="2" name="Rectangle 1">
            <a:extLst>
              <a:ext uri="{FF2B5EF4-FFF2-40B4-BE49-F238E27FC236}">
                <a16:creationId xmlns:a16="http://schemas.microsoft.com/office/drawing/2014/main" id="{27C6F9FD-EA70-42B8-9C69-82594E678D2E}"/>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57158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FCBAC80-3FE0-49EA-BF72-3AAEB32FE49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3FB2742-C80A-4C79-A172-CC4F908CE0C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
        <p:nvSpPr>
          <p:cNvPr id="11" name="Rectangle 1">
            <a:extLst>
              <a:ext uri="{FF2B5EF4-FFF2-40B4-BE49-F238E27FC236}">
                <a16:creationId xmlns:a16="http://schemas.microsoft.com/office/drawing/2014/main" id="{D9B8A4C2-27B4-4132-872B-57C45B274835}"/>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4000308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431395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09BFEE2-0156-48CA-B555-D89F6E705B6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989FD0-3B7A-4F4C-B98F-B59C55C1BCD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58496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764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外部から入力データを受け取る場合は入力値のチェックが必要です。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Validation</a:t>
            </a:r>
            <a:r>
              <a:rPr kumimoji="1" lang="ja-JP" altLang="en-US" sz="2000" dirty="0">
                <a:latin typeface="Meiryo UI" panose="020B0604030504040204" pitchFamily="50" charset="-128"/>
                <a:ea typeface="Meiryo UI" panose="020B0604030504040204" pitchFamily="50" charset="-128"/>
              </a:rPr>
              <a:t>というバリデーション機能を使用します。</a:t>
            </a: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Bean</a:t>
            </a:r>
            <a:r>
              <a:rPr kumimoji="1" lang="ja-JP" altLang="en-US" sz="2000" dirty="0">
                <a:latin typeface="Meiryo UI" panose="020B0604030504040204" pitchFamily="50" charset="-128"/>
                <a:ea typeface="Meiryo UI" panose="020B0604030504040204" pitchFamily="50" charset="-128"/>
                <a:hlinkClick r:id="rId3"/>
              </a:rPr>
              <a:t> </a:t>
            </a:r>
            <a:r>
              <a:rPr kumimoji="1" lang="en-US" altLang="ja-JP" sz="2000" dirty="0">
                <a:latin typeface="Meiryo UI" panose="020B0604030504040204" pitchFamily="50" charset="-128"/>
                <a:ea typeface="Meiryo UI" panose="020B0604030504040204" pitchFamily="50" charset="-128"/>
                <a:hlinkClick r:id="rId3"/>
              </a:rPr>
              <a:t>Validation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JavaEE</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Bean Validation(JSR349)</a:t>
            </a:r>
            <a:r>
              <a:rPr kumimoji="1" lang="ja-JP" altLang="en-US" sz="2000" dirty="0">
                <a:latin typeface="Meiryo UI" panose="020B0604030504040204" pitchFamily="50" charset="-128"/>
                <a:ea typeface="Meiryo UI" panose="020B0604030504040204" pitchFamily="50" charset="-128"/>
              </a:rPr>
              <a:t>に準拠した入力値のチェック機能。</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アノテーションでチェック内容を指定します。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Validation</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dirty="0"/>
          </a:p>
        </p:txBody>
      </p:sp>
      <p:pic>
        <p:nvPicPr>
          <p:cNvPr id="5" name="図 4">
            <a:extLst>
              <a:ext uri="{FF2B5EF4-FFF2-40B4-BE49-F238E27FC236}">
                <a16:creationId xmlns:a16="http://schemas.microsoft.com/office/drawing/2014/main" id="{1F12F8BC-C128-4C93-AB7D-410EC04AFDBD}"/>
              </a:ext>
            </a:extLst>
          </p:cNvPr>
          <p:cNvPicPr>
            <a:picLocks noChangeAspect="1"/>
          </p:cNvPicPr>
          <p:nvPr/>
        </p:nvPicPr>
        <p:blipFill rotWithShape="1">
          <a:blip r:embed="rId4"/>
          <a:srcRect l="9476" t="14369" r="8334" b="7119"/>
          <a:stretch/>
        </p:blipFill>
        <p:spPr>
          <a:xfrm>
            <a:off x="1585520" y="4152700"/>
            <a:ext cx="2818701" cy="1862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610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3949800" y="2647871"/>
            <a:ext cx="3663123" cy="1938992"/>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60</a:t>
            </a:r>
            <a:r>
              <a:rPr kumimoji="1" lang="ja-JP" altLang="en-US" sz="2000" dirty="0">
                <a:highlight>
                  <a:srgbClr val="FFFF00"/>
                </a:highlight>
                <a:latin typeface="Meiryo UI" panose="020B0604030504040204" pitchFamily="50" charset="-128"/>
                <a:ea typeface="Meiryo UI" panose="020B0604030504040204" pitchFamily="50" charset="-128"/>
              </a:rPr>
              <a:t>分）</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管理のアーキテクチャ</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69295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692957" y="1523182"/>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69365" y="470702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00884" y="21701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288948"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366666"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a:xfrm>
            <a:off x="8610600" y="6083634"/>
            <a:ext cx="2743200" cy="365125"/>
          </a:xfrm>
        </p:spPr>
        <p:txBody>
          <a:bodyPr/>
          <a:lstStyle/>
          <a:p>
            <a:fld id="{A783C381-2822-4F05-8A88-66F73725CF2D}" type="slidenum">
              <a:rPr kumimoji="1" lang="ja-JP" altLang="en-US" smtClean="0"/>
              <a:t>11</a:t>
            </a:fld>
            <a:endParaRPr kumimoji="1" lang="ja-JP" altLang="en-US"/>
          </a:p>
        </p:txBody>
      </p:sp>
      <p:sp>
        <p:nvSpPr>
          <p:cNvPr id="10" name="テキスト ボックス 9">
            <a:extLst>
              <a:ext uri="{FF2B5EF4-FFF2-40B4-BE49-F238E27FC236}">
                <a16:creationId xmlns:a16="http://schemas.microsoft.com/office/drawing/2014/main" id="{7F702C54-F091-4F3E-8081-C2A131D272AB}"/>
              </a:ext>
            </a:extLst>
          </p:cNvPr>
          <p:cNvSpPr txBox="1"/>
          <p:nvPr/>
        </p:nvSpPr>
        <p:spPr>
          <a:xfrm>
            <a:off x="8021207" y="5550310"/>
            <a:ext cx="3751122" cy="400110"/>
          </a:xfrm>
          <a:prstGeom prst="rect">
            <a:avLst/>
          </a:prstGeom>
          <a:noFill/>
        </p:spPr>
        <p:txBody>
          <a:bodyPr wrap="square" rtlCol="0">
            <a:spAutoFit/>
          </a:bodyPr>
          <a:lstStyle/>
          <a:p>
            <a:pPr>
              <a:lnSpc>
                <a:spcPts val="2400"/>
              </a:lnSpc>
            </a:pPr>
            <a:r>
              <a:rPr kumimoji="1" lang="ja-JP" altLang="en-US" sz="2000" dirty="0">
                <a:latin typeface="Meiryo UI" panose="020B0604030504040204" pitchFamily="50" charset="-128"/>
                <a:ea typeface="Meiryo UI" panose="020B0604030504040204" pitchFamily="50" charset="-128"/>
              </a:rPr>
              <a:t>（付録）</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9958509D-0E6A-407A-9C57-A99DAF43FAAF}"/>
              </a:ext>
            </a:extLst>
          </p:cNvPr>
          <p:cNvSpPr txBox="1"/>
          <p:nvPr/>
        </p:nvSpPr>
        <p:spPr>
          <a:xfrm>
            <a:off x="802120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60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ユーザ認証のアーキテクチャ</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ログアウトの作成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AC2BEC67-C25D-4609-A15E-87CF10D911A5}"/>
              </a:ext>
            </a:extLst>
          </p:cNvPr>
          <p:cNvSpPr/>
          <p:nvPr/>
        </p:nvSpPr>
        <p:spPr>
          <a:xfrm rot="5400000">
            <a:off x="9407179" y="418609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91253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ログイン状態の保持は従来の</a:t>
            </a: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アプリと同じようにサーバーサイドで保持します。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HttpSession</a:t>
            </a:r>
            <a:r>
              <a:rPr kumimoji="1" lang="ja-JP" altLang="en-US" sz="2000" dirty="0">
                <a:latin typeface="Meiryo UI" panose="020B0604030504040204" pitchFamily="50" charset="-128"/>
                <a:ea typeface="Meiryo UI" panose="020B0604030504040204" pitchFamily="50" charset="-128"/>
              </a:rPr>
              <a:t>を抽象化したセッションストア機能を提供しています。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セッションストア機能では</a:t>
            </a:r>
            <a:r>
              <a:rPr kumimoji="1" lang="ja-JP" altLang="en-US" sz="2000" dirty="0">
                <a:highlight>
                  <a:srgbClr val="FFFF00"/>
                </a:highlight>
                <a:latin typeface="Meiryo UI" panose="020B0604030504040204" pitchFamily="50" charset="-128"/>
                <a:ea typeface="Meiryo UI" panose="020B0604030504040204" pitchFamily="50" charset="-128"/>
              </a:rPr>
              <a:t>クッキー</a:t>
            </a:r>
            <a:r>
              <a:rPr kumimoji="1" lang="ja-JP" altLang="en-US" sz="2000" dirty="0">
                <a:latin typeface="Meiryo UI" panose="020B0604030504040204" pitchFamily="50" charset="-128"/>
                <a:ea typeface="Meiryo UI" panose="020B0604030504040204" pitchFamily="50" charset="-128"/>
              </a:rPr>
              <a:t>でユーザセッションを追跡します。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また、セッションストア機能はデータの</a:t>
            </a:r>
            <a:r>
              <a:rPr kumimoji="1" lang="ja-JP" altLang="en-US" sz="2000" dirty="0">
                <a:highlight>
                  <a:srgbClr val="FFFF00"/>
                </a:highlight>
                <a:latin typeface="Meiryo UI" panose="020B0604030504040204" pitchFamily="50" charset="-128"/>
                <a:ea typeface="Meiryo UI" panose="020B0604030504040204" pitchFamily="50" charset="-128"/>
              </a:rPr>
              <a:t>格納先</a:t>
            </a:r>
            <a:r>
              <a:rPr kumimoji="1" lang="ja-JP" altLang="en-US" sz="2000" dirty="0">
                <a:latin typeface="Meiryo UI" panose="020B0604030504040204" pitchFamily="50" charset="-128"/>
                <a:ea typeface="Meiryo UI" panose="020B0604030504040204" pitchFamily="50" charset="-128"/>
              </a:rPr>
              <a:t>を設定で切り替えられます。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セッションストア</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5" name="テキスト ボックス 4">
            <a:extLst>
              <a:ext uri="{FF2B5EF4-FFF2-40B4-BE49-F238E27FC236}">
                <a16:creationId xmlns:a16="http://schemas.microsoft.com/office/drawing/2014/main" id="{99E5E31C-CCBF-43A2-9A03-AB02BC4947C5}"/>
              </a:ext>
            </a:extLst>
          </p:cNvPr>
          <p:cNvSpPr txBox="1"/>
          <p:nvPr/>
        </p:nvSpPr>
        <p:spPr>
          <a:xfrm>
            <a:off x="4830465" y="4744146"/>
            <a:ext cx="1332115"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SessionUtil</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725A2B61-2CB6-4229-AB72-1649B9E1C8D2}"/>
              </a:ext>
            </a:extLst>
          </p:cNvPr>
          <p:cNvSpPr txBox="1"/>
          <p:nvPr/>
        </p:nvSpPr>
        <p:spPr>
          <a:xfrm>
            <a:off x="1433572" y="4744146"/>
            <a:ext cx="1552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XxxxAction</a:t>
            </a:r>
            <a:endParaRPr kumimoji="1" lang="ja-JP" altLang="en-US" dirty="0">
              <a:solidFill>
                <a:schemeClr val="bg1"/>
              </a:solidFill>
            </a:endParaRPr>
          </a:p>
        </p:txBody>
      </p:sp>
      <p:cxnSp>
        <p:nvCxnSpPr>
          <p:cNvPr id="9" name="直線矢印コネクタ 8">
            <a:extLst>
              <a:ext uri="{FF2B5EF4-FFF2-40B4-BE49-F238E27FC236}">
                <a16:creationId xmlns:a16="http://schemas.microsoft.com/office/drawing/2014/main" id="{17C2F5F4-2B5F-43A3-A477-1D013EA10929}"/>
              </a:ext>
            </a:extLst>
          </p:cNvPr>
          <p:cNvCxnSpPr>
            <a:cxnSpLocks/>
            <a:stCxn id="8" idx="3"/>
            <a:endCxn id="5" idx="1"/>
          </p:cNvCxnSpPr>
          <p:nvPr/>
        </p:nvCxnSpPr>
        <p:spPr>
          <a:xfrm>
            <a:off x="2986481" y="4928812"/>
            <a:ext cx="1843984"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7AE582E-734C-438E-98BD-0B4B8099087D}"/>
              </a:ext>
            </a:extLst>
          </p:cNvPr>
          <p:cNvSpPr txBox="1"/>
          <p:nvPr/>
        </p:nvSpPr>
        <p:spPr>
          <a:xfrm>
            <a:off x="3203797" y="4480356"/>
            <a:ext cx="1409351" cy="353558"/>
          </a:xfrm>
          <a:prstGeom prst="rect">
            <a:avLst/>
          </a:prstGeom>
          <a:noFill/>
        </p:spPr>
        <p:txBody>
          <a:bodyPr wrap="square" lIns="0" tIns="0" rIns="0" bIns="0" rtlCol="0" anchor="ctr" anchorCtr="0">
            <a:spAutoFit/>
          </a:bodyPr>
          <a:lstStyle/>
          <a:p>
            <a:pPr algn="ctr">
              <a:lnSpc>
                <a:spcPts val="3200"/>
              </a:lnSpc>
            </a:pPr>
            <a:r>
              <a:rPr kumimoji="1" lang="ja-JP" altLang="en-US" sz="1400" dirty="0">
                <a:latin typeface="Meiryo UI" panose="020B0604030504040204" pitchFamily="50" charset="-128"/>
                <a:ea typeface="Meiryo UI" panose="020B0604030504040204" pitchFamily="50" charset="-128"/>
              </a:rPr>
              <a:t>保存</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取得</a:t>
            </a:r>
            <a:endParaRPr kumimoji="1" lang="en-US" altLang="ja-JP" sz="1400" dirty="0">
              <a:latin typeface="Meiryo UI" panose="020B0604030504040204" pitchFamily="50" charset="-128"/>
              <a:ea typeface="Meiryo UI" panose="020B0604030504040204" pitchFamily="50" charset="-128"/>
            </a:endParaRPr>
          </a:p>
        </p:txBody>
      </p:sp>
      <p:sp>
        <p:nvSpPr>
          <p:cNvPr id="17" name="円柱 16">
            <a:extLst>
              <a:ext uri="{FF2B5EF4-FFF2-40B4-BE49-F238E27FC236}">
                <a16:creationId xmlns:a16="http://schemas.microsoft.com/office/drawing/2014/main" id="{5BE74912-519C-499B-98D2-F9CE63BE7C3B}"/>
              </a:ext>
            </a:extLst>
          </p:cNvPr>
          <p:cNvSpPr/>
          <p:nvPr/>
        </p:nvSpPr>
        <p:spPr>
          <a:xfrm>
            <a:off x="8006564" y="4586788"/>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dirty="0"/>
          </a:p>
        </p:txBody>
      </p:sp>
      <p:sp>
        <p:nvSpPr>
          <p:cNvPr id="19" name="円柱 18">
            <a:extLst>
              <a:ext uri="{FF2B5EF4-FFF2-40B4-BE49-F238E27FC236}">
                <a16:creationId xmlns:a16="http://schemas.microsoft.com/office/drawing/2014/main" id="{BAF6E9B6-5D4E-426A-8203-4B0879D117B0}"/>
              </a:ext>
            </a:extLst>
          </p:cNvPr>
          <p:cNvSpPr/>
          <p:nvPr/>
        </p:nvSpPr>
        <p:spPr>
          <a:xfrm>
            <a:off x="8006564" y="5527339"/>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Redis</a:t>
            </a:r>
            <a:endParaRPr kumimoji="1" lang="ja-JP" altLang="en-US" dirty="0"/>
          </a:p>
        </p:txBody>
      </p:sp>
      <p:sp>
        <p:nvSpPr>
          <p:cNvPr id="21" name="円柱 20">
            <a:extLst>
              <a:ext uri="{FF2B5EF4-FFF2-40B4-BE49-F238E27FC236}">
                <a16:creationId xmlns:a16="http://schemas.microsoft.com/office/drawing/2014/main" id="{6D8AC8B7-C567-4387-A435-DF0A6417A008}"/>
              </a:ext>
            </a:extLst>
          </p:cNvPr>
          <p:cNvSpPr/>
          <p:nvPr/>
        </p:nvSpPr>
        <p:spPr>
          <a:xfrm>
            <a:off x="8006564" y="3646237"/>
            <a:ext cx="1332114"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HttpSession</a:t>
            </a:r>
            <a:endParaRPr kumimoji="1" lang="ja-JP" altLang="en-US" dirty="0"/>
          </a:p>
        </p:txBody>
      </p:sp>
      <p:cxnSp>
        <p:nvCxnSpPr>
          <p:cNvPr id="22" name="直線矢印コネクタ 21">
            <a:extLst>
              <a:ext uri="{FF2B5EF4-FFF2-40B4-BE49-F238E27FC236}">
                <a16:creationId xmlns:a16="http://schemas.microsoft.com/office/drawing/2014/main" id="{5D088BBA-9260-485A-B199-DADD4506ADFD}"/>
              </a:ext>
            </a:extLst>
          </p:cNvPr>
          <p:cNvCxnSpPr>
            <a:cxnSpLocks/>
            <a:stCxn id="5" idx="3"/>
            <a:endCxn id="21" idx="2"/>
          </p:cNvCxnSpPr>
          <p:nvPr/>
        </p:nvCxnSpPr>
        <p:spPr>
          <a:xfrm flipV="1">
            <a:off x="6162580" y="4001915"/>
            <a:ext cx="1843984" cy="926897"/>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253F79A-B8B6-424F-9B0A-9DB63D0D5523}"/>
              </a:ext>
            </a:extLst>
          </p:cNvPr>
          <p:cNvCxnSpPr>
            <a:cxnSpLocks/>
            <a:stCxn id="5" idx="3"/>
            <a:endCxn id="17" idx="2"/>
          </p:cNvCxnSpPr>
          <p:nvPr/>
        </p:nvCxnSpPr>
        <p:spPr>
          <a:xfrm>
            <a:off x="6162580" y="4928812"/>
            <a:ext cx="1843984" cy="13654"/>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5D7B723-8C08-4738-A007-1C65997DA0AB}"/>
              </a:ext>
            </a:extLst>
          </p:cNvPr>
          <p:cNvCxnSpPr>
            <a:cxnSpLocks/>
            <a:stCxn id="5" idx="3"/>
            <a:endCxn id="19" idx="2"/>
          </p:cNvCxnSpPr>
          <p:nvPr/>
        </p:nvCxnSpPr>
        <p:spPr>
          <a:xfrm>
            <a:off x="6162580" y="4928812"/>
            <a:ext cx="1843984" cy="954205"/>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0602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
        <p:nvSpPr>
          <p:cNvPr id="7" name="Rectangle 2">
            <a:extLst>
              <a:ext uri="{FF2B5EF4-FFF2-40B4-BE49-F238E27FC236}">
                <a16:creationId xmlns:a16="http://schemas.microsoft.com/office/drawing/2014/main" id="{2EFCE55C-B9D1-46D1-8068-531121D60618}"/>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848205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52EB89-B17D-4793-9B26-FA624C25514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33A8FF0-CFCB-40FA-9663-5BCAF185D8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
        <p:nvSpPr>
          <p:cNvPr id="11" name="テキスト ボックス 10">
            <a:extLst>
              <a:ext uri="{FF2B5EF4-FFF2-40B4-BE49-F238E27FC236}">
                <a16:creationId xmlns:a16="http://schemas.microsoft.com/office/drawing/2014/main" id="{89517828-A754-4EFD-B111-B9D48F26988A}"/>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16" name="Rectangle 2">
            <a:extLst>
              <a:ext uri="{FF2B5EF4-FFF2-40B4-BE49-F238E27FC236}">
                <a16:creationId xmlns:a16="http://schemas.microsoft.com/office/drawing/2014/main" id="{757CB1EF-BEFD-4E0A-99C8-2C9E7C51ABC4}"/>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059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229665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7FA62D1-AD69-4454-A3CA-799AB2CB9D4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8024515-B3EB-449D-99C2-E4E64DECD4C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675049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14846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16E8980-26F6-4911-8DD7-75AB0C28D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4945404-D97F-4786-8982-0D22FB3BD8E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50236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45323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D727C41-0304-487A-B463-2E66C0F9522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A721DFF-F185-4445-9694-9390463B4B0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51807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5799789"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Tree>
    <p:extLst>
      <p:ext uri="{BB962C8B-B14F-4D97-AF65-F5344CB8AC3E}">
        <p14:creationId xmlns:p14="http://schemas.microsoft.com/office/powerpoint/2010/main" val="2134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5799789"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386343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修正例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検索データが存在しない場合に</a:t>
            </a:r>
            <a:r>
              <a:rPr kumimoji="1" lang="en-US" altLang="ja-JP" sz="2000" dirty="0" err="1">
                <a:latin typeface="Meiryo UI" panose="020B0604030504040204" pitchFamily="50" charset="-128"/>
                <a:ea typeface="Meiryo UI" panose="020B0604030504040204" pitchFamily="50" charset="-128"/>
              </a:rPr>
              <a:t>NoDataException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が送出され、</a:t>
            </a:r>
            <a:r>
              <a:rPr kumimoji="1" lang="en-US" altLang="ja-JP" sz="2000" dirty="0">
                <a:latin typeface="Meiryo UI" panose="020B0604030504040204" pitchFamily="50" charset="-128"/>
                <a:ea typeface="Meiryo UI" panose="020B0604030504040204" pitchFamily="50" charset="-128"/>
              </a:rPr>
              <a:t>500</a:t>
            </a:r>
            <a:r>
              <a:rPr kumimoji="1" lang="ja-JP" altLang="en-US" sz="2000" dirty="0">
                <a:latin typeface="Meiryo UI" panose="020B0604030504040204" pitchFamily="50" charset="-128"/>
                <a:ea typeface="Meiryo UI" panose="020B0604030504040204" pitchFamily="50" charset="-128"/>
              </a:rPr>
              <a:t>エラーになっています。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NoDataException</a:t>
            </a:r>
            <a:r>
              <a:rPr kumimoji="1" lang="ja-JP" altLang="en-US" sz="2000" dirty="0">
                <a:latin typeface="Meiryo UI" panose="020B0604030504040204" pitchFamily="50" charset="-128"/>
                <a:ea typeface="Meiryo UI" panose="020B0604030504040204" pitchFamily="50" charset="-128"/>
              </a:rPr>
              <a:t>発生時に認証失敗となるように修正します。</a:t>
            </a:r>
            <a:endParaRPr kumimoji="1" lang="en-US" altLang="ja-JP" sz="2000" dirty="0">
              <a:latin typeface="Meiryo UI" panose="020B0604030504040204" pitchFamily="50" charset="-128"/>
              <a:ea typeface="Meiryo UI" panose="020B0604030504040204" pitchFamily="50" charset="-128"/>
            </a:endParaRPr>
          </a:p>
        </p:txBody>
      </p:sp>
      <p:sp>
        <p:nvSpPr>
          <p:cNvPr id="7" name="Rectangle 2">
            <a:extLst>
              <a:ext uri="{FF2B5EF4-FFF2-40B4-BE49-F238E27FC236}">
                <a16:creationId xmlns:a16="http://schemas.microsoft.com/office/drawing/2014/main" id="{33918185-0AA3-48E4-841D-2C92F6141079}"/>
              </a:ext>
            </a:extLst>
          </p:cNvPr>
          <p:cNvSpPr>
            <a:spLocks noChangeArrowheads="1"/>
          </p:cNvSpPr>
          <p:nvPr/>
        </p:nvSpPr>
        <p:spPr bwMode="auto">
          <a:xfrm>
            <a:off x="601189" y="2941741"/>
            <a:ext cx="6452555"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AuthenticationResult authenticate(String userName, String 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AccountEntity accountEntity =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(!password.equals(accountEntity.getPassword()))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(accountEntity.getUserId());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AccountEntity findAccount(String userName)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Map&lt;String, String&gt; condition =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("userName",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return UniversalDao.</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(AccountEntity.class, "FIND_BY_USERNAME", condition);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catch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NoDataException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6" name="Rectangle 1">
            <a:extLst>
              <a:ext uri="{FF2B5EF4-FFF2-40B4-BE49-F238E27FC236}">
                <a16:creationId xmlns:a16="http://schemas.microsoft.com/office/drawing/2014/main" id="{8F75F321-0FBD-4E14-8174-8068BB9F39B7}"/>
              </a:ext>
            </a:extLst>
          </p:cNvPr>
          <p:cNvSpPr>
            <a:spLocks noChangeArrowheads="1"/>
          </p:cNvSpPr>
          <p:nvPr/>
        </p:nvSpPr>
        <p:spPr bwMode="auto">
          <a:xfrm>
            <a:off x="7264365" y="864249"/>
            <a:ext cx="4815674" cy="56323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com.example.authentication.application;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AuthenticationResult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Status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String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AuthenticationResult(Status status,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this.status =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this.userId =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success(String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passwordMismatch()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null);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boolean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status != 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 new UnsupportedOperationException();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enum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992158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ログアウトの作成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spTree>
    <p:extLst>
      <p:ext uri="{BB962C8B-B14F-4D97-AF65-F5344CB8AC3E}">
        <p14:creationId xmlns:p14="http://schemas.microsoft.com/office/powerpoint/2010/main" val="21853202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sp>
        <p:nvSpPr>
          <p:cNvPr id="2" name="Rectangle 1">
            <a:extLst>
              <a:ext uri="{FF2B5EF4-FFF2-40B4-BE49-F238E27FC236}">
                <a16:creationId xmlns:a16="http://schemas.microsoft.com/office/drawing/2014/main" id="{47E63339-BDF0-43C9-B49B-B917D798443D}"/>
              </a:ext>
            </a:extLst>
          </p:cNvPr>
          <p:cNvSpPr>
            <a:spLocks noChangeArrowheads="1"/>
          </p:cNvSpPr>
          <p:nvPr/>
        </p:nvSpPr>
        <p:spPr bwMode="auto">
          <a:xfrm>
            <a:off x="2516698" y="1536174"/>
            <a:ext cx="2860645"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ログアウト</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ログイン中である場合、ログアウトする。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logout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593741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34663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6CDD105-BFF8-476B-80C2-767DBA38A7B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FC4131D-1475-4B6A-99D5-02671C10A83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847891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Tree>
    <p:extLst>
      <p:ext uri="{BB962C8B-B14F-4D97-AF65-F5344CB8AC3E}">
        <p14:creationId xmlns:p14="http://schemas.microsoft.com/office/powerpoint/2010/main" val="2955001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8390"/>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プロダクションレディマイクロサービス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https://www.amazon.co.jp/dp/4873118158</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ハンズオンでは</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の機能開発を取り上げました。</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を実サービスとして本番環境に投入していくためには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機能面だけでなく、非機能面を実装していく必要があります。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プロダクションレディ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dirty="0"/>
          </a:p>
        </p:txBody>
      </p:sp>
    </p:spTree>
    <p:extLst>
      <p:ext uri="{BB962C8B-B14F-4D97-AF65-F5344CB8AC3E}">
        <p14:creationId xmlns:p14="http://schemas.microsoft.com/office/powerpoint/2010/main" val="20660734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セキュリティ</a:t>
            </a: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データ</a:t>
            </a:r>
            <a:endParaRPr kumimoji="1" lang="en-US" altLang="ja-JP" sz="2000" dirty="0">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1779746"/>
            <a:ext cx="2648350"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CSRF</a:t>
            </a:r>
            <a:r>
              <a:rPr kumimoji="1" lang="ja-JP" altLang="en-US" sz="2000" dirty="0">
                <a:solidFill>
                  <a:schemeClr val="tx1"/>
                </a:solidFill>
                <a:latin typeface="Meiryo UI" panose="020B0604030504040204" pitchFamily="50" charset="-128"/>
                <a:ea typeface="Meiryo UI" panose="020B0604030504040204" pitchFamily="50" charset="-128"/>
              </a:rPr>
              <a:t>（クロスサイトリクエストフォージェリ）</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6693021" y="1252589"/>
            <a:ext cx="2169623" cy="833120"/>
          </a:xfrm>
          <a:prstGeom prst="wedgeRoundRectCallout">
            <a:avLst>
              <a:gd name="adj1" fmla="val 21074"/>
              <a:gd name="adj2" fmla="val 68513"/>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バリデーション</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2909008"/>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CORS</a:t>
            </a:r>
            <a:r>
              <a:rPr kumimoji="1" lang="ja-JP" altLang="en-US" sz="2000" dirty="0">
                <a:solidFill>
                  <a:schemeClr val="tx1"/>
                </a:solidFill>
                <a:latin typeface="Meiryo UI" panose="020B0604030504040204" pitchFamily="50" charset="-128"/>
                <a:ea typeface="Meiryo UI" panose="020B0604030504040204" pitchFamily="50" charset="-128"/>
              </a:rPr>
              <a:t>（オリジン間リソース共有）</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XSS</a:t>
            </a:r>
            <a:r>
              <a:rPr kumimoji="1" lang="ja-JP" altLang="en-US" sz="2000" dirty="0">
                <a:solidFill>
                  <a:schemeClr val="tx1"/>
                </a:solidFill>
                <a:latin typeface="Meiryo UI" panose="020B0604030504040204" pitchFamily="50" charset="-128"/>
                <a:ea typeface="Meiryo UI" panose="020B0604030504040204" pitchFamily="50" charset="-128"/>
              </a:rPr>
              <a:t>（クロスサイトスクリプティング）</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4" name="吹き出し: 角を丸めた四角形 3">
            <a:extLst>
              <a:ext uri="{FF2B5EF4-FFF2-40B4-BE49-F238E27FC236}">
                <a16:creationId xmlns:a16="http://schemas.microsoft.com/office/drawing/2014/main" id="{219F04E3-5520-4E59-8132-41AA9B26BF0D}"/>
              </a:ext>
            </a:extLst>
          </p:cNvPr>
          <p:cNvSpPr/>
          <p:nvPr/>
        </p:nvSpPr>
        <p:spPr>
          <a:xfrm>
            <a:off x="9380740" y="657147"/>
            <a:ext cx="2354062" cy="833120"/>
          </a:xfrm>
          <a:prstGeom prst="wedgeRoundRectCallout">
            <a:avLst>
              <a:gd name="adj1" fmla="val -59165"/>
              <a:gd name="adj2" fmla="val 34157"/>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SQL</a:t>
            </a:r>
            <a:r>
              <a:rPr kumimoji="1" lang="ja-JP" altLang="en-US" sz="2000" dirty="0">
                <a:solidFill>
                  <a:schemeClr val="tx1"/>
                </a:solidFill>
                <a:latin typeface="Meiryo UI" panose="020B0604030504040204" pitchFamily="50" charset="-128"/>
                <a:ea typeface="Meiryo UI" panose="020B0604030504040204" pitchFamily="50" charset="-128"/>
              </a:rPr>
              <a:t>インジェクション</a:t>
            </a:r>
          </a:p>
        </p:txBody>
      </p:sp>
      <p:sp>
        <p:nvSpPr>
          <p:cNvPr id="5" name="吹き出し: 角を丸めた四角形 4">
            <a:extLst>
              <a:ext uri="{FF2B5EF4-FFF2-40B4-BE49-F238E27FC236}">
                <a16:creationId xmlns:a16="http://schemas.microsoft.com/office/drawing/2014/main" id="{5192F0B3-8500-4CAE-9204-2854BD959C4B}"/>
              </a:ext>
            </a:extLst>
          </p:cNvPr>
          <p:cNvSpPr/>
          <p:nvPr/>
        </p:nvSpPr>
        <p:spPr>
          <a:xfrm>
            <a:off x="9380739" y="3951035"/>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認証</a:t>
            </a:r>
          </a:p>
        </p:txBody>
      </p:sp>
      <p:sp>
        <p:nvSpPr>
          <p:cNvPr id="7" name="吹き出し: 角を丸めた四角形 6">
            <a:extLst>
              <a:ext uri="{FF2B5EF4-FFF2-40B4-BE49-F238E27FC236}">
                <a16:creationId xmlns:a16="http://schemas.microsoft.com/office/drawing/2014/main" id="{FC581132-494D-4B09-9B88-61FA58143795}"/>
              </a:ext>
            </a:extLst>
          </p:cNvPr>
          <p:cNvSpPr/>
          <p:nvPr/>
        </p:nvSpPr>
        <p:spPr>
          <a:xfrm>
            <a:off x="9380739" y="497714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アクセス制限</a:t>
            </a:r>
          </a:p>
        </p:txBody>
      </p:sp>
      <p:sp>
        <p:nvSpPr>
          <p:cNvPr id="8" name="吹き出し: 角を丸めた四角形 7">
            <a:extLst>
              <a:ext uri="{FF2B5EF4-FFF2-40B4-BE49-F238E27FC236}">
                <a16:creationId xmlns:a16="http://schemas.microsoft.com/office/drawing/2014/main" id="{C4EE6E66-78CB-4533-9CA6-0534C2389FAD}"/>
              </a:ext>
            </a:extLst>
          </p:cNvPr>
          <p:cNvSpPr/>
          <p:nvPr/>
        </p:nvSpPr>
        <p:spPr>
          <a:xfrm>
            <a:off x="6693022" y="5003064"/>
            <a:ext cx="2169623" cy="833120"/>
          </a:xfrm>
          <a:prstGeom prst="wedgeRoundRectCallout">
            <a:avLst>
              <a:gd name="adj1" fmla="val 20341"/>
              <a:gd name="adj2" fmla="val -6723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アクセスログ</a:t>
            </a:r>
          </a:p>
        </p:txBody>
      </p:sp>
    </p:spTree>
    <p:extLst>
      <p:ext uri="{BB962C8B-B14F-4D97-AF65-F5344CB8AC3E}">
        <p14:creationId xmlns:p14="http://schemas.microsoft.com/office/powerpoint/2010/main" val="312525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クラウド環境を前提とし、クラウド環境をフル活用できるように最適化されたアプリケーション。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例えば、クラウドの伸縮性を活かせるように、アプリケーションが状態を持たないようにする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といった対応が必要になります。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伸縮性＝スケールアウト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スケールイン＝アクセス数に応じてサーバを増やしたり減らしたり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Twelve-Factor App</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https://12factor.net/ja/</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Heroku</a:t>
            </a:r>
            <a:r>
              <a:rPr kumimoji="1" lang="ja-JP" altLang="en-US" sz="2000" dirty="0">
                <a:latin typeface="Meiryo UI" panose="020B0604030504040204" pitchFamily="50" charset="-128"/>
                <a:ea typeface="Meiryo UI" panose="020B0604030504040204" pitchFamily="50" charset="-128"/>
              </a:rPr>
              <a:t>のエンジニアが提唱したシステム開発の方法論で、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クラウド環境に適したシステムを開発するときに考慮すべきことを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の要素（</a:t>
            </a:r>
            <a:r>
              <a:rPr kumimoji="1" lang="en-US" altLang="ja-JP" sz="2000" dirty="0">
                <a:latin typeface="Meiryo UI" panose="020B0604030504040204" pitchFamily="50" charset="-128"/>
                <a:ea typeface="Meiryo UI" panose="020B0604030504040204" pitchFamily="50" charset="-128"/>
              </a:rPr>
              <a:t>Twelve-Factor</a:t>
            </a:r>
            <a:r>
              <a:rPr kumimoji="1" lang="ja-JP" altLang="en-US" sz="2000" dirty="0">
                <a:latin typeface="Meiryo UI" panose="020B0604030504040204" pitchFamily="50" charset="-128"/>
                <a:ea typeface="Meiryo UI" panose="020B0604030504040204" pitchFamily="50" charset="-128"/>
              </a:rPr>
              <a:t>）にまとめたもの。</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hlinkClick r:id="rId4"/>
              </a:rPr>
              <a:t>Nablarch</a:t>
            </a:r>
            <a:r>
              <a:rPr kumimoji="1" lang="ja-JP" altLang="en-US" sz="2000" dirty="0">
                <a:latin typeface="Meiryo UI" panose="020B0604030504040204" pitchFamily="50" charset="-128"/>
                <a:ea typeface="Meiryo UI" panose="020B0604030504040204" pitchFamily="50" charset="-128"/>
                <a:hlinkClick r:id="rId4"/>
              </a:rPr>
              <a:t>クラウドネイティブ対応</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クラウドネイティブ</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dirty="0"/>
          </a:p>
        </p:txBody>
      </p:sp>
    </p:spTree>
    <p:extLst>
      <p:ext uri="{BB962C8B-B14F-4D97-AF65-F5344CB8AC3E}">
        <p14:creationId xmlns:p14="http://schemas.microsoft.com/office/powerpoint/2010/main" val="414616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11</a:t>
            </a:r>
            <a:r>
              <a:rPr kumimoji="1" lang="ja-JP" altLang="en-US" sz="2000" dirty="0">
                <a:highlight>
                  <a:srgbClr val="FFFF00"/>
                </a:highlight>
                <a:latin typeface="Meiryo UI" panose="020B0604030504040204" pitchFamily="50" charset="-128"/>
                <a:ea typeface="Meiryo UI" panose="020B0604030504040204" pitchFamily="50" charset="-128"/>
              </a:rPr>
              <a:t>月　モバイルハンズオン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DevOps</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136</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137</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付録</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138</a:t>
            </a:fld>
            <a:endParaRPr kumimoji="1" lang="ja-JP" altLang="en-US"/>
          </a:p>
        </p:txBody>
      </p:sp>
    </p:spTree>
    <p:extLst>
      <p:ext uri="{BB962C8B-B14F-4D97-AF65-F5344CB8AC3E}">
        <p14:creationId xmlns:p14="http://schemas.microsoft.com/office/powerpoint/2010/main" val="5574553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登録の作成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139</a:t>
            </a:fld>
            <a:endParaRPr kumimoji="1" lang="ja-JP" altLang="en-US"/>
          </a:p>
        </p:txBody>
      </p:sp>
    </p:spTree>
    <p:extLst>
      <p:ext uri="{BB962C8B-B14F-4D97-AF65-F5344CB8AC3E}">
        <p14:creationId xmlns:p14="http://schemas.microsoft.com/office/powerpoint/2010/main" val="16027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140</a:t>
            </a:fld>
            <a:endParaRPr kumimoji="1" lang="ja-JP" altLang="en-US"/>
          </a:p>
        </p:txBody>
      </p:sp>
      <p:sp>
        <p:nvSpPr>
          <p:cNvPr id="5" name="Rectangle 1">
            <a:extLst>
              <a:ext uri="{FF2B5EF4-FFF2-40B4-BE49-F238E27FC236}">
                <a16:creationId xmlns:a16="http://schemas.microsoft.com/office/drawing/2014/main" id="{C2B3982F-69EE-4600-B541-07359A1207F9}"/>
              </a:ext>
            </a:extLst>
          </p:cNvPr>
          <p:cNvSpPr>
            <a:spLocks noChangeArrowheads="1"/>
          </p:cNvSpPr>
          <p:nvPr/>
        </p:nvSpPr>
        <p:spPr bwMode="auto">
          <a:xfrm>
            <a:off x="2709760" y="1294191"/>
            <a:ext cx="338624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の登録</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を登録する。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29FE3556-0881-437B-A392-DB78BDAA0AAA}"/>
              </a:ext>
            </a:extLst>
          </p:cNvPr>
          <p:cNvSpPr>
            <a:spLocks noChangeArrowheads="1"/>
          </p:cNvSpPr>
          <p:nvPr/>
        </p:nvSpPr>
        <p:spPr bwMode="auto">
          <a:xfrm>
            <a:off x="6257185" y="3472661"/>
            <a:ext cx="3386240" cy="24468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2003</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6052834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905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363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143</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1100663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BAAA77-270C-4A02-89D5-B6C9ACBD4B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CDF3547-27F3-4F5E-9A19-4A86C5EC06C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144</a:t>
            </a:fld>
            <a:endParaRPr kumimoji="1" lang="ja-JP" altLang="en-US" dirty="0"/>
          </a:p>
        </p:txBody>
      </p:sp>
      <p:sp>
        <p:nvSpPr>
          <p:cNvPr id="11" name="Rectangle 1">
            <a:extLst>
              <a:ext uri="{FF2B5EF4-FFF2-40B4-BE49-F238E27FC236}">
                <a16:creationId xmlns:a16="http://schemas.microsoft.com/office/drawing/2014/main" id="{B0E575E2-77D9-4061-BC44-94331773F58A}"/>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068444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145</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5115120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37F9896-238D-408E-B18F-24A052344146}"/>
              </a:ext>
            </a:extLst>
          </p:cNvPr>
          <p:cNvSpPr/>
          <p:nvPr/>
        </p:nvSpPr>
        <p:spPr>
          <a:xfrm>
            <a:off x="0" y="25167"/>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3B8CA68-D3DC-4BC8-8EEE-DC85EDE7E8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146</a:t>
            </a:fld>
            <a:endParaRPr kumimoji="1" lang="ja-JP" altLang="en-US" dirty="0"/>
          </a:p>
        </p:txBody>
      </p:sp>
      <p:sp>
        <p:nvSpPr>
          <p:cNvPr id="11" name="Rectangle 2">
            <a:extLst>
              <a:ext uri="{FF2B5EF4-FFF2-40B4-BE49-F238E27FC236}">
                <a16:creationId xmlns:a16="http://schemas.microsoft.com/office/drawing/2014/main" id="{3AAE01BD-F700-47E6-B3B6-729B7BFEE943}"/>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792162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2741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148</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7657023" y="2928871"/>
            <a:ext cx="3319272"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テキスト ボックス 7">
            <a:extLst>
              <a:ext uri="{FF2B5EF4-FFF2-40B4-BE49-F238E27FC236}">
                <a16:creationId xmlns:a16="http://schemas.microsoft.com/office/drawing/2014/main" id="{123D5AFE-A79B-4913-970F-28F0FE1F4F7A}"/>
              </a:ext>
            </a:extLst>
          </p:cNvPr>
          <p:cNvSpPr txBox="1"/>
          <p:nvPr/>
        </p:nvSpPr>
        <p:spPr>
          <a:xfrm>
            <a:off x="10746297" y="167318"/>
            <a:ext cx="1278711"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9" name="Rectangle 1">
            <a:extLst>
              <a:ext uri="{FF2B5EF4-FFF2-40B4-BE49-F238E27FC236}">
                <a16:creationId xmlns:a16="http://schemas.microsoft.com/office/drawing/2014/main" id="{2BE56C7C-1F42-4E79-B0ED-30EA92F2AFC8}"/>
              </a:ext>
            </a:extLst>
          </p:cNvPr>
          <p:cNvSpPr>
            <a:spLocks noChangeArrowheads="1"/>
          </p:cNvSpPr>
          <p:nvPr/>
        </p:nvSpPr>
        <p:spPr bwMode="auto">
          <a:xfrm>
            <a:off x="7657023" y="1475851"/>
            <a:ext cx="2357336"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CYCLE;</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7259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149</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449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6A5F899-40CA-45A7-834F-19059B02866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A52E32E-F2B1-42F4-9D16-2A50224B95B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150</a:t>
            </a:fld>
            <a:endParaRPr kumimoji="1" lang="ja-JP" altLang="en-US" dirty="0"/>
          </a:p>
        </p:txBody>
      </p:sp>
      <p:sp>
        <p:nvSpPr>
          <p:cNvPr id="15" name="Rectangle 1">
            <a:extLst>
              <a:ext uri="{FF2B5EF4-FFF2-40B4-BE49-F238E27FC236}">
                <a16:creationId xmlns:a16="http://schemas.microsoft.com/office/drawing/2014/main" id="{136825C0-82CC-4DCD-9798-EFA44831C831}"/>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39366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151</a:t>
            </a:fld>
            <a:endParaRPr kumimoji="1" lang="ja-JP" altLang="en-US" dirty="0"/>
          </a:p>
        </p:txBody>
      </p:sp>
      <p:sp>
        <p:nvSpPr>
          <p:cNvPr id="2" name="Rectangle 1">
            <a:extLst>
              <a:ext uri="{FF2B5EF4-FFF2-40B4-BE49-F238E27FC236}">
                <a16:creationId xmlns:a16="http://schemas.microsoft.com/office/drawing/2014/main" id="{D6D1488C-2623-4B85-8B8B-56523A6EDB39}"/>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272783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B313391-0C39-4CC1-8732-AEC92BF8DAA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5D48611-DC39-4CB8-9083-CC1D2E153BC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152</a:t>
            </a:fld>
            <a:endParaRPr kumimoji="1" lang="ja-JP" altLang="en-US" dirty="0"/>
          </a:p>
        </p:txBody>
      </p:sp>
      <p:sp>
        <p:nvSpPr>
          <p:cNvPr id="11" name="Rectangle 1">
            <a:extLst>
              <a:ext uri="{FF2B5EF4-FFF2-40B4-BE49-F238E27FC236}">
                <a16:creationId xmlns:a16="http://schemas.microsoft.com/office/drawing/2014/main" id="{28843C7C-2B0B-4F44-A764-9AE10BFCC9E3}"/>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968263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153</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5222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154</a:t>
            </a:fld>
            <a:endParaRPr kumimoji="1" lang="ja-JP" altLang="en-US" dirty="0"/>
          </a:p>
        </p:txBody>
      </p:sp>
      <p:sp>
        <p:nvSpPr>
          <p:cNvPr id="5" name="Rectangle 1">
            <a:extLst>
              <a:ext uri="{FF2B5EF4-FFF2-40B4-BE49-F238E27FC236}">
                <a16:creationId xmlns:a16="http://schemas.microsoft.com/office/drawing/2014/main" id="{53F6ECA4-8F9F-45C6-8113-FD62E87BF2C7}"/>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601050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1222CB-39EA-4B71-BEA9-F3385DB46B9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997E5E-88DD-4DC4-ABA2-92F9418A895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155</a:t>
            </a:fld>
            <a:endParaRPr kumimoji="1" lang="ja-JP" altLang="en-US" dirty="0"/>
          </a:p>
        </p:txBody>
      </p:sp>
      <p:sp>
        <p:nvSpPr>
          <p:cNvPr id="15" name="テキスト ボックス 14">
            <a:extLst>
              <a:ext uri="{FF2B5EF4-FFF2-40B4-BE49-F238E27FC236}">
                <a16:creationId xmlns:a16="http://schemas.microsoft.com/office/drawing/2014/main" id="{E215B993-C485-4399-B146-88A46A4A3EA7}"/>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17" name="Rectangle 1">
            <a:extLst>
              <a:ext uri="{FF2B5EF4-FFF2-40B4-BE49-F238E27FC236}">
                <a16:creationId xmlns:a16="http://schemas.microsoft.com/office/drawing/2014/main" id="{8097A328-C222-41AD-B084-9F63AEA86B34}"/>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1185101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156</a:t>
            </a:fld>
            <a:endParaRPr kumimoji="1" lang="ja-JP" altLang="en-US" dirty="0"/>
          </a:p>
        </p:txBody>
      </p:sp>
      <p:sp>
        <p:nvSpPr>
          <p:cNvPr id="2" name="Rectangle 1">
            <a:extLst>
              <a:ext uri="{FF2B5EF4-FFF2-40B4-BE49-F238E27FC236}">
                <a16:creationId xmlns:a16="http://schemas.microsoft.com/office/drawing/2014/main" id="{F64F4945-610A-4B5C-8E04-353066AF0F79}"/>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218947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EB38B01-4682-46BC-8854-2C2E0888E52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86F1684-3A68-4489-A02B-522D0030D38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157</a:t>
            </a:fld>
            <a:endParaRPr kumimoji="1" lang="ja-JP" altLang="en-US" dirty="0"/>
          </a:p>
        </p:txBody>
      </p:sp>
      <p:sp>
        <p:nvSpPr>
          <p:cNvPr id="11" name="テキスト ボックス 10">
            <a:extLst>
              <a:ext uri="{FF2B5EF4-FFF2-40B4-BE49-F238E27FC236}">
                <a16:creationId xmlns:a16="http://schemas.microsoft.com/office/drawing/2014/main" id="{A17F1DF9-6BD5-47A1-91D1-42FAE0A20FEA}"/>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B5296617-0068-44FB-8430-BC9A97911896}"/>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281450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158</a:t>
            </a:fld>
            <a:endParaRPr kumimoji="1" lang="ja-JP" altLang="en-US" dirty="0"/>
          </a:p>
        </p:txBody>
      </p:sp>
      <p:sp>
        <p:nvSpPr>
          <p:cNvPr id="5" name="Rectangle 1">
            <a:extLst>
              <a:ext uri="{FF2B5EF4-FFF2-40B4-BE49-F238E27FC236}">
                <a16:creationId xmlns:a16="http://schemas.microsoft.com/office/drawing/2014/main" id="{871D5242-7768-49AD-8F12-64DDDB832820}"/>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738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D12E40A-F2F5-4FCB-97B9-4269BC3D788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7936E5-AE8D-49DA-8E90-8FE744C1BFB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159</a:t>
            </a:fld>
            <a:endParaRPr kumimoji="1" lang="ja-JP" altLang="en-US" dirty="0"/>
          </a:p>
        </p:txBody>
      </p:sp>
      <p:sp>
        <p:nvSpPr>
          <p:cNvPr id="11" name="テキスト ボックス 10">
            <a:extLst>
              <a:ext uri="{FF2B5EF4-FFF2-40B4-BE49-F238E27FC236}">
                <a16:creationId xmlns:a16="http://schemas.microsoft.com/office/drawing/2014/main" id="{6B25D7B1-70BD-406F-9D7E-B0EEE5B22B9A}"/>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93D70672-BE28-459B-9CEA-471899EC6D6F}"/>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43301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err="1">
                <a:solidFill>
                  <a:schemeClr val="bg1"/>
                </a:solidFill>
                <a:latin typeface="Meiryo UI" panose="020B0604030504040204" pitchFamily="50" charset="-128"/>
                <a:ea typeface="Meiryo UI" panose="020B0604030504040204" pitchFamily="50" charset="-128"/>
              </a:rPr>
              <a:t>Nablarch</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2918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10" name="図 9">
            <a:extLst>
              <a:ext uri="{FF2B5EF4-FFF2-40B4-BE49-F238E27FC236}">
                <a16:creationId xmlns:a16="http://schemas.microsoft.com/office/drawing/2014/main" id="{F0431BBF-FCFB-4C90-A969-B2744A1417F4}"/>
              </a:ext>
            </a:extLst>
          </p:cNvPr>
          <p:cNvPicPr>
            <a:picLocks noChangeAspect="1"/>
          </p:cNvPicPr>
          <p:nvPr/>
        </p:nvPicPr>
        <p:blipFill>
          <a:blip r:embed="rId2"/>
          <a:stretch>
            <a:fillRect/>
          </a:stretch>
        </p:blipFill>
        <p:spPr>
          <a:xfrm>
            <a:off x="7938052" y="1726246"/>
            <a:ext cx="3246584" cy="170275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647" y="476870"/>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882993" y="40571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3" y="2224105"/>
            <a:ext cx="5689377"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251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/api-handson.pdf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27602"/>
            <a:ext cx="5718540"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236179"/>
            <a:ext cx="5819208"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34466" y="3069189"/>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5" y="2183707"/>
            <a:ext cx="5181645"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3082245"/>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692706" y="1518801"/>
            <a:ext cx="37834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CYCLE;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191086"/>
            <a:ext cx="2563973"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SampleTest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3688254875"/>
              </p:ext>
            </p:extLst>
          </p:nvPr>
        </p:nvGraphicFramePr>
        <p:xfrm>
          <a:off x="5732610" y="2326923"/>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0" y="2413337"/>
            <a:ext cx="2496591"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value)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8921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923C9A23-4DA5-4CF6-B2D8-398DDCBD421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21215792">
            <a:off x="4684621" y="674886"/>
            <a:ext cx="2785275" cy="3679171"/>
          </a:xfrm>
          <a:prstGeom prst="rect">
            <a:avLst/>
          </a:prstGeom>
        </p:spPr>
      </p:pic>
      <p:pic>
        <p:nvPicPr>
          <p:cNvPr id="9" name="図 8">
            <a:extLst>
              <a:ext uri="{FF2B5EF4-FFF2-40B4-BE49-F238E27FC236}">
                <a16:creationId xmlns:a16="http://schemas.microsoft.com/office/drawing/2014/main" id="{F1C9F774-425B-4098-A4D1-8AD34D19E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1583">
            <a:off x="7404400" y="801885"/>
            <a:ext cx="3884311" cy="2913233"/>
          </a:xfrm>
          <a:prstGeom prst="rect">
            <a:avLst/>
          </a:prstGeom>
        </p:spPr>
      </p:pic>
      <p:pic>
        <p:nvPicPr>
          <p:cNvPr id="4" name="図 3">
            <a:extLst>
              <a:ext uri="{FF2B5EF4-FFF2-40B4-BE49-F238E27FC236}">
                <a16:creationId xmlns:a16="http://schemas.microsoft.com/office/drawing/2014/main" id="{F9C88F32-AE22-4A95-93AF-2F5DE26EF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93193">
            <a:off x="5575183" y="3324274"/>
            <a:ext cx="4407017" cy="2938011"/>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7625593" y="2021535"/>
            <a:ext cx="4267145"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71783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一覧表示の作成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07292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1602297" y="1510602"/>
            <a:ext cx="3627942"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array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items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2001</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2002</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5648139" y="3160600"/>
            <a:ext cx="296246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components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title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integer</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boolean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completed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0316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9291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B9FB9411-B092-4825-8266-147BAAB4EE1A}"/>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7271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2" name="Rectangle 2">
            <a:extLst>
              <a:ext uri="{FF2B5EF4-FFF2-40B4-BE49-F238E27FC236}">
                <a16:creationId xmlns:a16="http://schemas.microsoft.com/office/drawing/2014/main" id="{FE719ABF-B421-4EFE-8ACB-4854345218DD}"/>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393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7" name="Rectangle 2">
            <a:extLst>
              <a:ext uri="{FF2B5EF4-FFF2-40B4-BE49-F238E27FC236}">
                <a16:creationId xmlns:a16="http://schemas.microsoft.com/office/drawing/2014/main" id="{EAC9C560-9E41-4703-AD2D-30FBCECDC781}"/>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7877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959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A79E48AE-D9F1-4A5F-9BDD-8A3C80386954}"/>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45216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11" name="Rectangle 1">
            <a:extLst>
              <a:ext uri="{FF2B5EF4-FFF2-40B4-BE49-F238E27FC236}">
                <a16:creationId xmlns:a16="http://schemas.microsoft.com/office/drawing/2014/main" id="{5655FAD2-EAED-4826-A59A-1F1B3055B45A}"/>
              </a:ext>
            </a:extLst>
          </p:cNvPr>
          <p:cNvSpPr>
            <a:spLocks noChangeArrowheads="1"/>
          </p:cNvSpPr>
          <p:nvPr/>
        </p:nvSpPr>
        <p:spPr bwMode="auto">
          <a:xfrm>
            <a:off x="6400799" y="1035611"/>
            <a:ext cx="570054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033B3"/>
              </a:solidFill>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.collect(Collectors.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this.id = id.value();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97554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00799" y="1044175"/>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r>
              <a:rPr kumimoji="0" lang="en-US" altLang="ja-JP" sz="900" b="0" i="0" u="none" strike="noStrike" cap="none" normalizeH="0" baseline="0" dirty="0" err="1">
                <a:ln>
                  <a:noFill/>
                </a:ln>
                <a:solidFill>
                  <a:schemeClr val="bg1">
                    <a:lumMod val="65000"/>
                  </a:schemeClr>
                </a:solidFill>
                <a:effectLst/>
                <a:latin typeface="Consolas" panose="020B0609020204030204" pitchFamily="49" charset="0"/>
                <a:ea typeface="JetBrains Mono"/>
              </a:rPr>
              <a: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1670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7231F6B1-5B9C-44FD-9EB3-3ECC9D9465C4}"/>
              </a:ext>
            </a:extLst>
          </p:cNvPr>
          <p:cNvSpPr>
            <a:spLocks noChangeArrowheads="1"/>
          </p:cNvSpPr>
          <p:nvPr/>
        </p:nvSpPr>
        <p:spPr bwMode="auto">
          <a:xfrm>
            <a:off x="6400799" y="1044174"/>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effectLst/>
                <a:latin typeface="Consolas" panose="020B0609020204030204" pitchFamily="49" charset="0"/>
                <a:ea typeface="JetBrains Mono"/>
              </a:rPr>
              <a:t>}</a:t>
            </a:r>
            <a:endParaRPr kumimoji="0" lang="ja-JP" altLang="ja-JP" sz="18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57506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の実装は難しいですか？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58519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408244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dirty="0"/>
          </a:p>
        </p:txBody>
      </p:sp>
      <p:sp>
        <p:nvSpPr>
          <p:cNvPr id="7" name="Rectangle 3">
            <a:extLst>
              <a:ext uri="{FF2B5EF4-FFF2-40B4-BE49-F238E27FC236}">
                <a16:creationId xmlns:a16="http://schemas.microsoft.com/office/drawing/2014/main" id="{E9595EC9-8D54-4391-9C7E-39A5A9AF0BC2}"/>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0401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dirty="0"/>
          </a:p>
        </p:txBody>
      </p:sp>
      <p:sp>
        <p:nvSpPr>
          <p:cNvPr id="15" name="Rectangle 3">
            <a:extLst>
              <a:ext uri="{FF2B5EF4-FFF2-40B4-BE49-F238E27FC236}">
                <a16:creationId xmlns:a16="http://schemas.microsoft.com/office/drawing/2014/main" id="{726EF21F-8DF8-4914-B643-6DE27FC444CE}"/>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15179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6769916" y="959093"/>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783937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09DB351-6805-425F-9C94-E2AD0881DC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5DE13C-6BBE-4D04-80B1-8A3FFB069D8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dirty="0"/>
          </a:p>
        </p:txBody>
      </p:sp>
      <p:sp>
        <p:nvSpPr>
          <p:cNvPr id="11" name="Rectangle 1">
            <a:extLst>
              <a:ext uri="{FF2B5EF4-FFF2-40B4-BE49-F238E27FC236}">
                <a16:creationId xmlns:a16="http://schemas.microsoft.com/office/drawing/2014/main" id="{B7F2F3C1-8F82-40CA-80DB-0132623EC570}"/>
              </a:ext>
            </a:extLst>
          </p:cNvPr>
          <p:cNvSpPr>
            <a:spLocks noChangeArrowheads="1"/>
          </p:cNvSpPr>
          <p:nvPr/>
        </p:nvSpPr>
        <p:spPr bwMode="auto">
          <a:xfrm>
            <a:off x="6769916" y="950704"/>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96094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dirty="0"/>
          </a:p>
        </p:txBody>
      </p:sp>
      <p:sp>
        <p:nvSpPr>
          <p:cNvPr id="10" name="Rectangle 1">
            <a:extLst>
              <a:ext uri="{FF2B5EF4-FFF2-40B4-BE49-F238E27FC236}">
                <a16:creationId xmlns:a16="http://schemas.microsoft.com/office/drawing/2014/main" id="{D44D6392-4AE1-45DA-B0C2-E688E6F713E2}"/>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1570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4F0500-7710-4E1C-A367-EEA21498CCB1}"/>
              </a:ext>
            </a:extLst>
          </p:cNvPr>
          <p:cNvSpPr/>
          <p:nvPr/>
        </p:nvSpPr>
        <p:spPr>
          <a:xfrm>
            <a:off x="0" y="41945"/>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dirty="0"/>
          </a:p>
        </p:txBody>
      </p:sp>
      <p:sp>
        <p:nvSpPr>
          <p:cNvPr id="11" name="Rectangle 1">
            <a:extLst>
              <a:ext uri="{FF2B5EF4-FFF2-40B4-BE49-F238E27FC236}">
                <a16:creationId xmlns:a16="http://schemas.microsoft.com/office/drawing/2014/main" id="{B38D4E8E-D361-49F1-A9B5-1C51A3521FEC}"/>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5" name="テキスト ボックス 4">
            <a:extLst>
              <a:ext uri="{FF2B5EF4-FFF2-40B4-BE49-F238E27FC236}">
                <a16:creationId xmlns:a16="http://schemas.microsoft.com/office/drawing/2014/main" id="{45FAC427-04E5-4F5E-974D-2F403727E60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489059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ダミーデータを実際に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から取得したデータに変更します。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410898" y="2067088"/>
            <a:ext cx="6209745"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1681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のデータベースアクセスは</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つの方法があります。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JDBC</a:t>
            </a:r>
            <a:r>
              <a:rPr kumimoji="1" lang="ja-JP" altLang="en-US" sz="2000" dirty="0">
                <a:latin typeface="Meiryo UI" panose="020B0604030504040204" pitchFamily="50" charset="-128"/>
                <a:ea typeface="Meiryo UI" panose="020B0604030504040204" pitchFamily="50" charset="-128"/>
                <a:hlinkClick r:id="rId3"/>
              </a:rPr>
              <a:t>ラッパー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に機能追加。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のバインド、条件や</a:t>
            </a:r>
            <a:r>
              <a:rPr kumimoji="1" lang="en-US" altLang="ja-JP" sz="2000" dirty="0">
                <a:latin typeface="Meiryo UI" panose="020B0604030504040204" pitchFamily="50" charset="-128"/>
                <a:ea typeface="Meiryo UI" panose="020B0604030504040204" pitchFamily="50" charset="-128"/>
              </a:rPr>
              <a:t>IN</a:t>
            </a:r>
            <a:r>
              <a:rPr kumimoji="1" lang="ja-JP" altLang="en-US" sz="2000" dirty="0">
                <a:latin typeface="Meiryo UI" panose="020B0604030504040204" pitchFamily="50" charset="-128"/>
                <a:ea typeface="Meiryo UI" panose="020B0604030504040204" pitchFamily="50" charset="-128"/>
              </a:rPr>
              <a:t>句の動的な構築など。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hlinkClick r:id="rId4"/>
              </a:rPr>
              <a:t>ユニバーサル</a:t>
            </a:r>
            <a:r>
              <a:rPr kumimoji="1" lang="en-US" altLang="ja-JP" sz="2000" dirty="0">
                <a:latin typeface="Meiryo UI" panose="020B0604030504040204" pitchFamily="50" charset="-128"/>
                <a:ea typeface="Meiryo UI" panose="020B0604030504040204" pitchFamily="50" charset="-128"/>
                <a:hlinkClick r:id="rId4"/>
              </a:rPr>
              <a:t>DAO</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ラッパーの機能に簡易的な</a:t>
            </a:r>
            <a:r>
              <a:rPr kumimoji="1" lang="en-US" altLang="ja-JP" sz="2000" dirty="0">
                <a:latin typeface="Meiryo UI" panose="020B0604030504040204" pitchFamily="50" charset="-128"/>
                <a:ea typeface="Meiryo UI" panose="020B0604030504040204" pitchFamily="50" charset="-128"/>
              </a:rPr>
              <a:t>O/R</a:t>
            </a:r>
            <a:r>
              <a:rPr kumimoji="1" lang="ja-JP" altLang="en-US" sz="2000" dirty="0">
                <a:latin typeface="Meiryo UI" panose="020B0604030504040204" pitchFamily="50" charset="-128"/>
                <a:ea typeface="Meiryo UI" panose="020B0604030504040204" pitchFamily="50" charset="-128"/>
              </a:rPr>
              <a:t>マッパーを追加。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JPA</a:t>
            </a:r>
            <a:r>
              <a:rPr kumimoji="1" lang="ja-JP" altLang="en-US" sz="2000" dirty="0">
                <a:latin typeface="Meiryo UI" panose="020B0604030504040204" pitchFamily="50" charset="-128"/>
                <a:ea typeface="Meiryo UI" panose="020B0604030504040204" pitchFamily="50" charset="-128"/>
              </a:rPr>
              <a:t>アノテーションを付けた</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で単純な</a:t>
            </a:r>
            <a:r>
              <a:rPr kumimoji="1" lang="en-US" altLang="ja-JP" sz="2000" dirty="0">
                <a:latin typeface="Meiryo UI" panose="020B0604030504040204" pitchFamily="50" charset="-128"/>
                <a:ea typeface="Meiryo UI" panose="020B0604030504040204" pitchFamily="50" charset="-128"/>
              </a:rPr>
              <a:t>CRUD</a:t>
            </a:r>
            <a:r>
              <a:rPr kumimoji="1" lang="ja-JP" altLang="en-US" sz="2000" dirty="0">
                <a:latin typeface="Meiryo UI" panose="020B0604030504040204" pitchFamily="50" charset="-128"/>
                <a:ea typeface="Meiryo UI" panose="020B0604030504040204" pitchFamily="50" charset="-128"/>
              </a:rPr>
              <a:t>、検索結果を</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にマッピング、遅延ロードなど。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関連はサポートなし。</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で簡単に実現できない場合は</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ラッパーを使います。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データベースアクセス</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188837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967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Rectangle 1">
            <a:extLst>
              <a:ext uri="{FF2B5EF4-FFF2-40B4-BE49-F238E27FC236}">
                <a16:creationId xmlns:a16="http://schemas.microsoft.com/office/drawing/2014/main" id="{0413F122-6F03-42AF-AE17-D9A9B1786C28}"/>
              </a:ext>
            </a:extLst>
          </p:cNvPr>
          <p:cNvSpPr>
            <a:spLocks noChangeArrowheads="1"/>
          </p:cNvSpPr>
          <p:nvPr/>
        </p:nvSpPr>
        <p:spPr bwMode="auto">
          <a:xfrm>
            <a:off x="6317266" y="2097616"/>
            <a:ext cx="284351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getter/setter</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は省略</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11" name="Rectangle 2">
            <a:extLst>
              <a:ext uri="{FF2B5EF4-FFF2-40B4-BE49-F238E27FC236}">
                <a16:creationId xmlns:a16="http://schemas.microsoft.com/office/drawing/2014/main" id="{9D505476-2FBA-4477-B25D-F185A492D034}"/>
              </a:ext>
            </a:extLst>
          </p:cNvPr>
          <p:cNvSpPr>
            <a:spLocks noChangeArrowheads="1"/>
          </p:cNvSpPr>
          <p:nvPr/>
        </p:nvSpPr>
        <p:spPr bwMode="auto">
          <a:xfrm>
            <a:off x="2155970" y="2821608"/>
            <a:ext cx="3682768"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63836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8569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9E67E-01EB-43AC-A202-721813615457}"/>
              </a:ext>
            </a:extLst>
          </p:cNvPr>
          <p:cNvSpPr/>
          <p:nvPr/>
        </p:nvSpPr>
        <p:spPr>
          <a:xfrm>
            <a:off x="0" y="16778"/>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A493F2-1C0D-40DA-A9BF-24BEFAFC281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11" name="テキスト ボックス 10">
            <a:extLst>
              <a:ext uri="{FF2B5EF4-FFF2-40B4-BE49-F238E27FC236}">
                <a16:creationId xmlns:a16="http://schemas.microsoft.com/office/drawing/2014/main" id="{32CE0531-F181-4EC0-9543-C15FF42F0BE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012D0BE8-257C-441A-9706-BB095E966F07}"/>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1944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95F50781-7307-49C2-AA32-07247DA9DA60}"/>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5048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A681C-383F-4F03-8F0E-F27AC50EE28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7B92F-10DB-465B-8444-372A2332377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
        <p:nvSpPr>
          <p:cNvPr id="13" name="Rectangle 1">
            <a:extLst>
              <a:ext uri="{FF2B5EF4-FFF2-40B4-BE49-F238E27FC236}">
                <a16:creationId xmlns:a16="http://schemas.microsoft.com/office/drawing/2014/main" id="{72ED391E-6294-4F7C-AAB2-63BC4F0AF68B}"/>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Rectangle 2">
            <a:extLst>
              <a:ext uri="{FF2B5EF4-FFF2-40B4-BE49-F238E27FC236}">
                <a16:creationId xmlns:a16="http://schemas.microsoft.com/office/drawing/2014/main" id="{2D5A2EBF-DAE1-43D2-8D1F-282DD182E8FA}"/>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32908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35889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E970DF9-96E7-4F62-8083-51E6E6EA18D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B237FBB-31C2-4450-A1DF-D413D178C90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11" name="Rectangle 1">
            <a:extLst>
              <a:ext uri="{FF2B5EF4-FFF2-40B4-BE49-F238E27FC236}">
                <a16:creationId xmlns:a16="http://schemas.microsoft.com/office/drawing/2014/main" id="{F0AA1F98-ED41-4E7D-AAF7-B643B13BBFA9}"/>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007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のテスト作成は難しいですか？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608875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2462033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274207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ログイン</a:t>
            </a:r>
            <a:r>
              <a:rPr kumimoji="1" lang="ja-JP" altLang="en-US" sz="2000" dirty="0">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ログアウト</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を崩して</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設計しています。</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nvGraphicFramePr>
        <p:xfrm>
          <a:off x="799883" y="1945640"/>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a:t>
                      </a: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Tree>
    <p:extLst>
      <p:ext uri="{BB962C8B-B14F-4D97-AF65-F5344CB8AC3E}">
        <p14:creationId xmlns:p14="http://schemas.microsoft.com/office/powerpoint/2010/main" val="3385947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3146446"/>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4209994"/>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4209994"/>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3595093"/>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3595093"/>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4255890"/>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470791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4394660"/>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4579326"/>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5052295"/>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4394660"/>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4394660"/>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F2C2809-B9DA-4259-AF65-4540B955F5F0}"/>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管理とはガラっと変わり、</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と機能を分離するだけにし、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ドメインやインフラストラクチャも使用しません。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ユーザ認証は登場する概念が少なく、機能がシンプルなため、単純な構成にしています。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9160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アーキテクチャを比べてみる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5" name="図 4">
            <a:extLst>
              <a:ext uri="{FF2B5EF4-FFF2-40B4-BE49-F238E27FC236}">
                <a16:creationId xmlns:a16="http://schemas.microsoft.com/office/drawing/2014/main" id="{C44E1B4F-B3B7-453C-B181-23005051EB9A}"/>
              </a:ext>
            </a:extLst>
          </p:cNvPr>
          <p:cNvPicPr>
            <a:picLocks noChangeAspect="1"/>
          </p:cNvPicPr>
          <p:nvPr/>
        </p:nvPicPr>
        <p:blipFill>
          <a:blip r:embed="rId3"/>
          <a:stretch>
            <a:fillRect/>
          </a:stretch>
        </p:blipFill>
        <p:spPr>
          <a:xfrm>
            <a:off x="2921361" y="4659414"/>
            <a:ext cx="5376202" cy="1696936"/>
          </a:xfrm>
          <a:prstGeom prst="rect">
            <a:avLst/>
          </a:prstGeom>
        </p:spPr>
      </p:pic>
      <p:pic>
        <p:nvPicPr>
          <p:cNvPr id="7" name="図 6">
            <a:extLst>
              <a:ext uri="{FF2B5EF4-FFF2-40B4-BE49-F238E27FC236}">
                <a16:creationId xmlns:a16="http://schemas.microsoft.com/office/drawing/2014/main" id="{A3D4FA68-ED19-4CFD-915E-99EFF5BEF56B}"/>
              </a:ext>
            </a:extLst>
          </p:cNvPr>
          <p:cNvPicPr>
            <a:picLocks noChangeAspect="1"/>
          </p:cNvPicPr>
          <p:nvPr/>
        </p:nvPicPr>
        <p:blipFill>
          <a:blip r:embed="rId4"/>
          <a:stretch>
            <a:fillRect/>
          </a:stretch>
        </p:blipFill>
        <p:spPr>
          <a:xfrm>
            <a:off x="2921361" y="1344779"/>
            <a:ext cx="6349278" cy="2817061"/>
          </a:xfrm>
          <a:prstGeom prst="rect">
            <a:avLst/>
          </a:prstGeom>
        </p:spPr>
      </p:pic>
    </p:spTree>
    <p:extLst>
      <p:ext uri="{BB962C8B-B14F-4D97-AF65-F5344CB8AC3E}">
        <p14:creationId xmlns:p14="http://schemas.microsoft.com/office/powerpoint/2010/main" val="40349259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どっちのアーキテクチャが好きですか？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54815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ログインの作成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Tree>
    <p:extLst>
      <p:ext uri="{BB962C8B-B14F-4D97-AF65-F5344CB8AC3E}">
        <p14:creationId xmlns:p14="http://schemas.microsoft.com/office/powerpoint/2010/main" val="30336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
        <p:nvSpPr>
          <p:cNvPr id="8" name="Rectangle 2">
            <a:extLst>
              <a:ext uri="{FF2B5EF4-FFF2-40B4-BE49-F238E27FC236}">
                <a16:creationId xmlns:a16="http://schemas.microsoft.com/office/drawing/2014/main" id="{FF21CE90-405A-4FB1-9847-258D337898CB}"/>
              </a:ext>
            </a:extLst>
          </p:cNvPr>
          <p:cNvSpPr>
            <a:spLocks noChangeArrowheads="1"/>
          </p:cNvSpPr>
          <p:nvPr/>
        </p:nvSpPr>
        <p:spPr bwMode="auto">
          <a:xfrm>
            <a:off x="3071769" y="682094"/>
            <a:ext cx="604846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/api/login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ログイン</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ユーザー情報で認証を行い、認証に成功した場合はログインする。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一部の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を利用するためには、この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を利用して事前にログインしておく必要がある。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ログイン状態は、ログアウトする</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を呼び出すか、一定時間が経過するまで継続する。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login</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ユーザー名</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パスワード</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userName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test1</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Unauthorized</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2041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12312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19563</Words>
  <Application>Microsoft Office PowerPoint</Application>
  <PresentationFormat>ワイド画面</PresentationFormat>
  <Paragraphs>1693</Paragraphs>
  <Slides>159</Slides>
  <Notes>124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159</vt:i4>
      </vt:variant>
    </vt:vector>
  </HeadingPairs>
  <TitlesOfParts>
    <vt:vector size="168" baseType="lpstr">
      <vt:lpstr>Arial Unicode MS</vt:lpstr>
      <vt:lpstr>Helvetica Neue</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2020-10-23T06:15:35Z</dcterms:created>
  <dcterms:modified xsi:type="dcterms:W3CDTF">2020-10-23T06:15:45Z</dcterms:modified>
</cp:coreProperties>
</file>